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0" r:id="rId3"/>
    <p:sldId id="281" r:id="rId4"/>
    <p:sldId id="282" r:id="rId5"/>
    <p:sldId id="283" r:id="rId6"/>
    <p:sldId id="288" r:id="rId7"/>
    <p:sldId id="284"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00" d="100"/>
          <a:sy n="100" d="100"/>
        </p:scale>
        <p:origin x="-516" y="3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6E9EC455-5A12-40C3-8377-9D7C76D0EC96}" type="datetimeFigureOut">
              <a:rPr lang="ru-RU" smtClean="0"/>
              <a:pPr/>
              <a:t>18.01.2022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54A35C-9AD4-41BF-98C4-EF2E5C2E694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9EC455-5A12-40C3-8377-9D7C76D0EC96}" type="datetimeFigureOut">
              <a:rPr lang="ru-RU" smtClean="0"/>
              <a:pPr/>
              <a:t>18.01.2022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4A35C-9AD4-41BF-98C4-EF2E5C2E694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785927"/>
            <a:ext cx="7772400" cy="1814524"/>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kk-KZ" dirty="0" smtClean="0"/>
              <a:t>6</a:t>
            </a:r>
            <a:r>
              <a:rPr lang="kk-KZ" dirty="0" smtClean="0"/>
              <a:t>-дәріс </a:t>
            </a:r>
            <a:r>
              <a:rPr lang="kk-KZ" dirty="0" smtClean="0"/>
              <a:t>Қақтығыстағы мінез-құлықты басқарудың    негізгі моделі және  ұсыныстар.</a:t>
            </a:r>
            <a:endParaRPr lang="ru-RU" dirty="0"/>
          </a:p>
        </p:txBody>
      </p:sp>
      <p:sp>
        <p:nvSpPr>
          <p:cNvPr id="3" name="Подзаголовок 2"/>
          <p:cNvSpPr>
            <a:spLocks noGrp="1"/>
          </p:cNvSpPr>
          <p:nvPr>
            <p:ph type="subTitle" idx="1"/>
          </p:nvPr>
        </p:nvSpPr>
        <p:spPr>
          <a:xfrm>
            <a:off x="3500430" y="4357694"/>
            <a:ext cx="4929222" cy="1281106"/>
          </a:xfrm>
        </p:spPr>
        <p:style>
          <a:lnRef idx="2">
            <a:schemeClr val="accent1"/>
          </a:lnRef>
          <a:fillRef idx="1">
            <a:schemeClr val="lt1"/>
          </a:fillRef>
          <a:effectRef idx="0">
            <a:schemeClr val="accent1"/>
          </a:effectRef>
          <a:fontRef idx="minor">
            <a:schemeClr val="dk1"/>
          </a:fontRef>
        </p:style>
        <p:txBody>
          <a:bodyPr/>
          <a:lstStyle/>
          <a:p>
            <a:r>
              <a:rPr lang="kk-KZ" dirty="0" smtClean="0">
                <a:solidFill>
                  <a:schemeClr val="tx1"/>
                </a:solidFill>
                <a:latin typeface="Times New Roman" pitchFamily="18" charset="0"/>
                <a:cs typeface="Times New Roman" pitchFamily="18" charset="0"/>
              </a:rPr>
              <a:t> Тоқсанбаева Н.Қ.</a:t>
            </a:r>
            <a:endParaRPr lang="kk-KZ"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Autofit/>
          </a:bodyPr>
          <a:lstStyle/>
          <a:p>
            <a:r>
              <a:rPr lang="ru-RU" sz="2800" b="1" i="1" dirty="0">
                <a:latin typeface="Times New Roman" pitchFamily="18" charset="0"/>
                <a:cs typeface="Times New Roman" pitchFamily="18" charset="0"/>
              </a:rPr>
              <a:t/>
            </a:r>
            <a:br>
              <a:rPr lang="ru-RU" sz="2800" b="1" i="1" dirty="0">
                <a:latin typeface="Times New Roman" pitchFamily="18" charset="0"/>
                <a:cs typeface="Times New Roman" pitchFamily="18" charset="0"/>
              </a:rPr>
            </a:br>
            <a:r>
              <a:rPr lang="ru-RU" sz="2800" b="1" i="1" dirty="0" err="1">
                <a:latin typeface="Times New Roman" pitchFamily="18" charset="0"/>
                <a:cs typeface="Times New Roman" pitchFamily="18" charset="0"/>
              </a:rPr>
              <a:t>Қақтығыстағы мінез-құлықтың үш негізгі</a:t>
            </a:r>
            <a:r>
              <a:rPr lang="ru-RU" sz="2800" b="1" i="1"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моделі</a:t>
            </a:r>
            <a:r>
              <a:rPr lang="ru-RU" sz="2800" b="1" i="1" dirty="0">
                <a:latin typeface="Times New Roman" pitchFamily="18" charset="0"/>
                <a:cs typeface="Times New Roman" pitchFamily="18" charset="0"/>
              </a:rPr>
              <a:t> </a:t>
            </a:r>
            <a:r>
              <a:rPr lang="ru-RU" sz="2800" b="1" i="1" dirty="0" err="1">
                <a:latin typeface="Times New Roman" pitchFamily="18" charset="0"/>
                <a:cs typeface="Times New Roman" pitchFamily="18" charset="0"/>
              </a:rPr>
              <a:t>және субъектілердің сәйкес түрлері </a:t>
            </a:r>
            <a:r>
              <a:rPr lang="ru-RU" sz="2800" b="1" i="1" dirty="0">
                <a:latin typeface="Times New Roman" pitchFamily="18" charset="0"/>
                <a:cs typeface="Times New Roman" pitchFamily="18" charset="0"/>
              </a:rPr>
              <a:t>бар.</a:t>
            </a:r>
            <a:br>
              <a:rPr lang="ru-RU" sz="2800" b="1" i="1" dirty="0">
                <a:latin typeface="Times New Roman" pitchFamily="18" charset="0"/>
                <a:cs typeface="Times New Roman" pitchFamily="18" charset="0"/>
              </a:rPr>
            </a:br>
            <a:endParaRPr lang="ru-RU" sz="2800" dirty="0"/>
          </a:p>
        </p:txBody>
      </p:sp>
      <p:sp>
        <p:nvSpPr>
          <p:cNvPr id="4" name="Содержимое 3"/>
          <p:cNvSpPr>
            <a:spLocks noGrp="1"/>
          </p:cNvSpPr>
          <p:nvPr>
            <p:ph idx="1"/>
          </p:nvPr>
        </p:nvSpPr>
        <p:spPr>
          <a:xfrm>
            <a:off x="457200" y="1600200"/>
            <a:ext cx="8229600" cy="363791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n-US" sz="1600" dirty="0">
                <a:latin typeface="Times New Roman" pitchFamily="18" charset="0"/>
                <a:cs typeface="Times New Roman" pitchFamily="18" charset="0"/>
              </a:rPr>
              <a:t>1.</a:t>
            </a:r>
            <a:r>
              <a:rPr lang="ru-RU" sz="1600" b="1" dirty="0" err="1">
                <a:latin typeface="Times New Roman" pitchFamily="18" charset="0"/>
                <a:cs typeface="Times New Roman" pitchFamily="18" charset="0"/>
              </a:rPr>
              <a:t>Деструктивті</a:t>
            </a:r>
            <a:r>
              <a:rPr lang="ru-RU" sz="1600" b="1" dirty="0">
                <a:latin typeface="Times New Roman" pitchFamily="18" charset="0"/>
                <a:cs typeface="Times New Roman" pitchFamily="18" charset="0"/>
              </a:rPr>
              <a:t> тип </a:t>
            </a:r>
            <a:r>
              <a:rPr lang="ru-RU" sz="1600" dirty="0" err="1">
                <a:latin typeface="Times New Roman" pitchFamily="18" charset="0"/>
                <a:cs typeface="Times New Roman" pitchFamily="18" charset="0"/>
              </a:rPr>
              <a:t>қақтығысты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ашуға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үнемі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әзірлікпен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сипатталады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ымыраға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келуге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бейім</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емес</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және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жауды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толығымен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басуға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арналған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Күнделікті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өмірде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ол</a:t>
            </a:r>
            <a:r>
              <a:rPr lang="ru-RU" sz="1600" dirty="0">
                <a:latin typeface="Times New Roman" pitchFamily="18" charset="0"/>
                <a:cs typeface="Times New Roman" pitchFamily="18" charset="0"/>
              </a:rPr>
              <a:t> эгоист, </a:t>
            </a:r>
            <a:r>
              <a:rPr lang="ru-RU" sz="1600" dirty="0" err="1">
                <a:latin typeface="Times New Roman" pitchFamily="18" charset="0"/>
                <a:cs typeface="Times New Roman" pitchFamily="18" charset="0"/>
              </a:rPr>
              <a:t>жанжалдар</a:t>
            </a:r>
            <a:r>
              <a:rPr lang="ru-RU" sz="1600" dirty="0">
                <a:latin typeface="Times New Roman" pitchFamily="18" charset="0"/>
                <a:cs typeface="Times New Roman" pitchFamily="18" charset="0"/>
              </a:rPr>
              <a:t> мен </a:t>
            </a:r>
            <a:r>
              <a:rPr lang="ru-RU" sz="1600" dirty="0" err="1">
                <a:latin typeface="Times New Roman" pitchFamily="18" charset="0"/>
                <a:cs typeface="Times New Roman" pitchFamily="18" charset="0"/>
              </a:rPr>
              <a:t>жанжалдардың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қоздырғышы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мекемеде</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клюузник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көпшілікте</a:t>
            </a:r>
            <a:r>
              <a:rPr lang="ru-RU" sz="1600" dirty="0">
                <a:latin typeface="Times New Roman" pitchFamily="18" charset="0"/>
                <a:cs typeface="Times New Roman" pitchFamily="18" charset="0"/>
              </a:rPr>
              <a:t> – </a:t>
            </a:r>
            <a:r>
              <a:rPr lang="ru-RU" sz="1600" dirty="0" err="1">
                <a:latin typeface="Times New Roman" pitchFamily="18" charset="0"/>
                <a:cs typeface="Times New Roman" pitchFamily="18" charset="0"/>
              </a:rPr>
              <a:t>тәртіпсіздіктер</a:t>
            </a:r>
            <a:r>
              <a:rPr lang="ru-RU" sz="1600" dirty="0">
                <a:latin typeface="Times New Roman" pitchFamily="18" charset="0"/>
                <a:cs typeface="Times New Roman" pitchFamily="18" charset="0"/>
              </a:rPr>
              <a:t> мен </a:t>
            </a:r>
            <a:r>
              <a:rPr lang="ru-RU" sz="1600" dirty="0" err="1">
                <a:latin typeface="Times New Roman" pitchFamily="18" charset="0"/>
                <a:cs typeface="Times New Roman" pitchFamily="18" charset="0"/>
              </a:rPr>
              <a:t>деструктивті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әрекеттердің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бастамашысы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мемлекетаралық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деңгейде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мұндай</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қақтығыс</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әрекетінің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субъектілері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милитаристік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державалар</a:t>
            </a:r>
            <a:r>
              <a:rPr lang="ru-RU" sz="1600" dirty="0">
                <a:latin typeface="Times New Roman" pitchFamily="18" charset="0"/>
                <a:cs typeface="Times New Roman" pitchFamily="18" charset="0"/>
              </a:rPr>
              <a:t> мен </a:t>
            </a:r>
            <a:r>
              <a:rPr lang="ru-RU" sz="1600" dirty="0" err="1">
                <a:latin typeface="Times New Roman" pitchFamily="18" charset="0"/>
                <a:cs typeface="Times New Roman" pitchFamily="18" charset="0"/>
              </a:rPr>
              <a:t>әртүрлі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экстремистік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ұйымдар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болып</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табылады</a:t>
            </a:r>
            <a:r>
              <a:rPr lang="ru-RU" sz="16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algn="just"/>
            <a:r>
              <a:rPr lang="ru-RU" sz="1600" dirty="0">
                <a:latin typeface="Times New Roman" pitchFamily="18" charset="0"/>
                <a:cs typeface="Times New Roman" pitchFamily="18" charset="0"/>
              </a:rPr>
              <a:t>2. </a:t>
            </a:r>
            <a:r>
              <a:rPr lang="ru-RU" sz="1600" b="1" dirty="0" err="1">
                <a:latin typeface="Times New Roman" pitchFamily="18" charset="0"/>
                <a:cs typeface="Times New Roman" pitchFamily="18" charset="0"/>
              </a:rPr>
              <a:t>Конформистік</a:t>
            </a:r>
            <a:r>
              <a:rPr lang="ru-RU" sz="1600" b="1" dirty="0">
                <a:latin typeface="Times New Roman" pitchFamily="18" charset="0"/>
                <a:cs typeface="Times New Roman" pitchFamily="18" charset="0"/>
              </a:rPr>
              <a:t> </a:t>
            </a:r>
            <a:r>
              <a:rPr lang="ru-RU" sz="1600" b="1" dirty="0" err="1">
                <a:latin typeface="Times New Roman" pitchFamily="18" charset="0"/>
                <a:cs typeface="Times New Roman" pitchFamily="18" charset="0"/>
              </a:rPr>
              <a:t>типтегі</a:t>
            </a:r>
            <a:r>
              <a:rPr lang="ru-RU" sz="1600" b="1" dirty="0">
                <a:latin typeface="Times New Roman" pitchFamily="18" charset="0"/>
                <a:cs typeface="Times New Roman" pitchFamily="18" charset="0"/>
              </a:rPr>
              <a:t> </a:t>
            </a:r>
            <a:r>
              <a:rPr lang="ru-RU" sz="1600" dirty="0" err="1">
                <a:latin typeface="Times New Roman" pitchFamily="18" charset="0"/>
                <a:cs typeface="Times New Roman" pitchFamily="18" charset="0"/>
              </a:rPr>
              <a:t>субъектілер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енжар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олар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күресті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жалғастырудан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гөрі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берілуді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жөн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көреді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Бұл</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түр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қауіпті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өйткені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ол</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басқа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адамдардың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агрессивті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ұмтылыстарын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объективті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түрде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ынталандырады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дәлірек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айтсақ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қоздырады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және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көмектеседі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Бірақ</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егер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субъектілер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арасындағы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қарама-қайшылықтар</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ұсақ-түйек</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сипатта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болса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онда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ымыраға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келу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жанжалды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болдырмаудың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және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шешудің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ең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жақсы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тәсілі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болса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ол</a:t>
            </a:r>
            <a:r>
              <a:rPr lang="ru-RU" sz="1600" dirty="0">
                <a:latin typeface="Times New Roman" pitchFamily="18" charset="0"/>
                <a:cs typeface="Times New Roman" pitchFamily="18" charset="0"/>
              </a:rPr>
              <a:t> да </a:t>
            </a:r>
            <a:r>
              <a:rPr lang="ru-RU" sz="1600" dirty="0" err="1">
                <a:latin typeface="Times New Roman" pitchFamily="18" charset="0"/>
                <a:cs typeface="Times New Roman" pitchFamily="18" charset="0"/>
              </a:rPr>
              <a:t>оң</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рөл</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атқара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алады</a:t>
            </a:r>
            <a:r>
              <a:rPr lang="ru-RU" sz="16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algn="just"/>
            <a:r>
              <a:rPr lang="ru-RU" sz="1600" dirty="0">
                <a:latin typeface="Times New Roman" pitchFamily="18" charset="0"/>
                <a:cs typeface="Times New Roman" pitchFamily="18" charset="0"/>
              </a:rPr>
              <a:t>3. </a:t>
            </a:r>
            <a:r>
              <a:rPr lang="ru-RU" sz="1600" b="1" dirty="0" err="1">
                <a:latin typeface="Times New Roman" pitchFamily="18" charset="0"/>
                <a:cs typeface="Times New Roman" pitchFamily="18" charset="0"/>
              </a:rPr>
              <a:t>Конструктивті</a:t>
            </a:r>
            <a:r>
              <a:rPr lang="ru-RU" sz="1600" b="1" dirty="0">
                <a:latin typeface="Times New Roman" pitchFamily="18" charset="0"/>
                <a:cs typeface="Times New Roman" pitchFamily="18" charset="0"/>
              </a:rPr>
              <a:t> тип </a:t>
            </a:r>
            <a:r>
              <a:rPr lang="ru-RU" sz="1600" dirty="0" err="1">
                <a:latin typeface="Times New Roman" pitchFamily="18" charset="0"/>
                <a:cs typeface="Times New Roman" pitchFamily="18" charset="0"/>
              </a:rPr>
              <a:t>қақтығысты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сөндіруге</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екі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жаққа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қолайлы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шешім</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табуға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ұмтылады</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өзара</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мүдделерді</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қанағаттандыру</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нұсқаларын</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іздейді</a:t>
            </a:r>
            <a:r>
              <a:rPr lang="ru-RU" sz="1600" dirty="0">
                <a:latin typeface="Times New Roman" pitchFamily="18" charset="0"/>
                <a:cs typeface="Times New Roman" pitchFamily="18" charset="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ru-RU" sz="2800" b="1" i="1" dirty="0" err="1">
                <a:solidFill>
                  <a:schemeClr val="tx1"/>
                </a:solidFill>
                <a:latin typeface="Times New Roman" pitchFamily="18" charset="0"/>
                <a:cs typeface="Times New Roman" pitchFamily="18" charset="0"/>
              </a:rPr>
              <a:t>Қақтығыс жағдайындағы мінез-құлықтың </a:t>
            </a:r>
            <a:r>
              <a:rPr lang="ru-RU" sz="2800" b="1" i="1" dirty="0">
                <a:solidFill>
                  <a:schemeClr val="tx1"/>
                </a:solidFill>
                <a:latin typeface="Times New Roman" pitchFamily="18" charset="0"/>
                <a:cs typeface="Times New Roman" pitchFamily="18" charset="0"/>
              </a:rPr>
              <a:t>бес </a:t>
            </a:r>
            <a:r>
              <a:rPr lang="ru-RU" sz="2800" b="1" i="1" dirty="0" err="1">
                <a:solidFill>
                  <a:schemeClr val="tx1"/>
                </a:solidFill>
                <a:latin typeface="Times New Roman" pitchFamily="18" charset="0"/>
                <a:cs typeface="Times New Roman" pitchFamily="18" charset="0"/>
              </a:rPr>
              <a:t>негізгі</a:t>
            </a:r>
            <a:r>
              <a:rPr lang="ru-RU" sz="2800" b="1" i="1" dirty="0">
                <a:solidFill>
                  <a:schemeClr val="tx1"/>
                </a:solidFill>
                <a:latin typeface="Times New Roman" pitchFamily="18" charset="0"/>
                <a:cs typeface="Times New Roman" pitchFamily="18" charset="0"/>
              </a:rPr>
              <a:t> </a:t>
            </a:r>
            <a:r>
              <a:rPr lang="ru-RU" sz="2800" b="1" i="1" dirty="0" err="1">
                <a:solidFill>
                  <a:schemeClr val="tx1"/>
                </a:solidFill>
                <a:latin typeface="Times New Roman" pitchFamily="18" charset="0"/>
                <a:cs typeface="Times New Roman" pitchFamily="18" charset="0"/>
              </a:rPr>
              <a:t>стратегиясы</a:t>
            </a:r>
            <a:r>
              <a:rPr lang="ru-RU" sz="2800" b="1" i="1" dirty="0">
                <a:solidFill>
                  <a:schemeClr val="tx1"/>
                </a:solidFill>
                <a:latin typeface="Times New Roman" pitchFamily="18" charset="0"/>
                <a:cs typeface="Times New Roman" pitchFamily="18" charset="0"/>
              </a:rPr>
              <a:t> бар.</a:t>
            </a:r>
            <a:endParaRPr lang="ru-RU" sz="2800" dirty="0"/>
          </a:p>
        </p:txBody>
      </p:sp>
      <p:sp>
        <p:nvSpPr>
          <p:cNvPr id="3" name="Содержимое 2"/>
          <p:cNvSpPr>
            <a:spLocks noGrp="1"/>
          </p:cNvSpPr>
          <p:nvPr>
            <p:ph idx="1"/>
          </p:nvPr>
        </p:nvSpPr>
        <p:spPr/>
        <p:txBody>
          <a:bodyPr>
            <a:normAutofit fontScale="55000" lnSpcReduction="20000"/>
          </a:bodyPr>
          <a:lstStyle/>
          <a:p>
            <a:pPr marL="0" indent="0" algn="just">
              <a:buNone/>
            </a:pPr>
            <a:r>
              <a:rPr lang="ru-RU" b="1" dirty="0">
                <a:solidFill>
                  <a:schemeClr val="tx1"/>
                </a:solidFill>
                <a:latin typeface="Times New Roman" pitchFamily="18" charset="0"/>
                <a:cs typeface="Times New Roman" pitchFamily="18" charset="0"/>
              </a:rPr>
              <a:t>1. </a:t>
            </a:r>
            <a:r>
              <a:rPr lang="ru-RU" b="1" dirty="0" err="1">
                <a:solidFill>
                  <a:schemeClr val="tx1"/>
                </a:solidFill>
                <a:latin typeface="Times New Roman" pitchFamily="18" charset="0"/>
                <a:cs typeface="Times New Roman" pitchFamily="18" charset="0"/>
              </a:rPr>
              <a:t>Табандылық (мәжбүрлеу</a:t>
            </a:r>
            <a:r>
              <a:rPr lang="ru-RU" b="1"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стратегияны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ұстанатын кез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адам</a:t>
            </a:r>
            <a:r>
              <a:rPr lang="ru-RU" dirty="0">
                <a:solidFill>
                  <a:schemeClr val="tx1"/>
                </a:solidFill>
                <a:latin typeface="Times New Roman" pitchFamily="18" charset="0"/>
                <a:cs typeface="Times New Roman" pitchFamily="18" charset="0"/>
              </a:rPr>
              <a:t> оны </a:t>
            </a:r>
            <a:r>
              <a:rPr lang="ru-RU" dirty="0" err="1">
                <a:solidFill>
                  <a:schemeClr val="tx1"/>
                </a:solidFill>
                <a:latin typeface="Times New Roman" pitchFamily="18" charset="0"/>
                <a:cs typeface="Times New Roman" pitchFamily="18" charset="0"/>
              </a:rPr>
              <a:t>кез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жағдайда өз көзқарасын қабылдауға мәжбүрлеуге тырысады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басқалардың пікірлері</a:t>
            </a:r>
            <a:r>
              <a:rPr lang="ru-RU" dirty="0">
                <a:solidFill>
                  <a:schemeClr val="tx1"/>
                </a:solidFill>
                <a:latin typeface="Times New Roman" pitchFamily="18" charset="0"/>
                <a:cs typeface="Times New Roman" pitchFamily="18" charset="0"/>
              </a:rPr>
              <a:t> мен </a:t>
            </a:r>
            <a:r>
              <a:rPr lang="ru-RU" dirty="0" err="1">
                <a:solidFill>
                  <a:schemeClr val="tx1"/>
                </a:solidFill>
                <a:latin typeface="Times New Roman" pitchFamily="18" charset="0"/>
                <a:cs typeface="Times New Roman" pitchFamily="18" charset="0"/>
              </a:rPr>
              <a:t>мүдделері қызықтырмайды</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2. Кету (</a:t>
            </a:r>
            <a:r>
              <a:rPr lang="ru-RU" b="1" dirty="0" err="1">
                <a:solidFill>
                  <a:schemeClr val="tx1"/>
                </a:solidFill>
                <a:latin typeface="Times New Roman" pitchFamily="18" charset="0"/>
                <a:cs typeface="Times New Roman" pitchFamily="18" charset="0"/>
              </a:rPr>
              <a:t>жалтару</a:t>
            </a:r>
            <a:r>
              <a:rPr lang="ru-RU" b="1"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стратегияны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ұстанған адам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жанжалдан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құтылуға ұмтылады.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Мұндай мінез-құлық, 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келіспеушілік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тақырыбы адам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үшін үлкен құндылық болмаса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жағдайды өздігінен 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болатын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болса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сирек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бірақ бәрібір болады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қақтығысты өнімді шешу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үшін жағдайлар болмаса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орынды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болуы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мүмкін.</a:t>
            </a:r>
            <a:r>
              <a:rPr lang="ru-RU" dirty="0">
                <a:solidFill>
                  <a:schemeClr val="tx1"/>
                </a:solidFill>
                <a:latin typeface="Times New Roman" pitchFamily="18" charset="0"/>
                <a:cs typeface="Times New Roman" pitchFamily="18" charset="0"/>
              </a:rPr>
              <a:t> , </a:t>
            </a:r>
            <a:r>
              <a:rPr lang="ru-RU" dirty="0" err="1">
                <a:solidFill>
                  <a:schemeClr val="tx1"/>
                </a:solidFill>
                <a:latin typeface="Times New Roman" pitchFamily="18" charset="0"/>
                <a:cs typeface="Times New Roman" pitchFamily="18" charset="0"/>
              </a:rPr>
              <a:t>бірақ біраз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уақыттан кейін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пайда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a:t>
            </a:r>
            <a:r>
              <a:rPr lang="ru-RU" dirty="0">
                <a:solidFill>
                  <a:schemeClr val="tx1"/>
                </a:solidFill>
                <a:latin typeface="Times New Roman" pitchFamily="18" charset="0"/>
                <a:cs typeface="Times New Roman" pitchFamily="18" charset="0"/>
              </a:rPr>
              <a:t>стратегия </a:t>
            </a:r>
            <a:r>
              <a:rPr lang="ru-RU" dirty="0" err="1">
                <a:solidFill>
                  <a:schemeClr val="tx1"/>
                </a:solidFill>
                <a:latin typeface="Times New Roman" pitchFamily="18" charset="0"/>
                <a:cs typeface="Times New Roman" pitchFamily="18" charset="0"/>
              </a:rPr>
              <a:t>шындыққа жанаспайтын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қақтығыстар кезінде</a:t>
            </a:r>
            <a:r>
              <a:rPr lang="ru-RU" dirty="0">
                <a:solidFill>
                  <a:schemeClr val="tx1"/>
                </a:solidFill>
                <a:latin typeface="Times New Roman" pitchFamily="18" charset="0"/>
                <a:cs typeface="Times New Roman" pitchFamily="18" charset="0"/>
              </a:rPr>
              <a:t> де </a:t>
            </a:r>
            <a:r>
              <a:rPr lang="ru-RU" dirty="0" err="1">
                <a:solidFill>
                  <a:schemeClr val="tx1"/>
                </a:solidFill>
                <a:latin typeface="Times New Roman" pitchFamily="18" charset="0"/>
                <a:cs typeface="Times New Roman" pitchFamily="18" charset="0"/>
              </a:rPr>
              <a:t>тиімді</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3. </a:t>
            </a:r>
            <a:r>
              <a:rPr lang="ru-RU" b="1" dirty="0" err="1">
                <a:solidFill>
                  <a:schemeClr val="tx1"/>
                </a:solidFill>
                <a:latin typeface="Times New Roman" pitchFamily="18" charset="0"/>
                <a:cs typeface="Times New Roman" pitchFamily="18" charset="0"/>
              </a:rPr>
              <a:t>Бейімделу</a:t>
            </a:r>
            <a:r>
              <a:rPr lang="ru-RU" b="1" dirty="0">
                <a:solidFill>
                  <a:schemeClr val="tx1"/>
                </a:solidFill>
                <a:latin typeface="Times New Roman" pitchFamily="18" charset="0"/>
                <a:cs typeface="Times New Roman" pitchFamily="18" charset="0"/>
              </a:rPr>
              <a:t> </a:t>
            </a:r>
            <a:r>
              <a:rPr lang="ru-RU" dirty="0">
                <a:solidFill>
                  <a:schemeClr val="tx1"/>
                </a:solidFill>
                <a:latin typeface="Times New Roman" pitchFamily="18" charset="0"/>
                <a:cs typeface="Times New Roman" pitchFamily="18" charset="0"/>
              </a:rPr>
              <a:t>(</a:t>
            </a:r>
            <a:r>
              <a:rPr lang="ru-RU" dirty="0" err="1">
                <a:solidFill>
                  <a:schemeClr val="tx1"/>
                </a:solidFill>
                <a:latin typeface="Times New Roman" pitchFamily="18" charset="0"/>
                <a:cs typeface="Times New Roman" pitchFamily="18" charset="0"/>
              </a:rPr>
              <a:t>комплаенс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адамның өз мүдделерінен </a:t>
            </a:r>
            <a:r>
              <a:rPr lang="ru-RU" dirty="0">
                <a:solidFill>
                  <a:schemeClr val="tx1"/>
                </a:solidFill>
                <a:latin typeface="Times New Roman" pitchFamily="18" charset="0"/>
                <a:cs typeface="Times New Roman" pitchFamily="18" charset="0"/>
              </a:rPr>
              <a:t>бас </a:t>
            </a:r>
            <a:r>
              <a:rPr lang="ru-RU" dirty="0" err="1">
                <a:solidFill>
                  <a:schemeClr val="tx1"/>
                </a:solidFill>
                <a:latin typeface="Times New Roman" pitchFamily="18" charset="0"/>
                <a:cs typeface="Times New Roman" pitchFamily="18" charset="0"/>
              </a:rPr>
              <a:t>тартуын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оларды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басқаға құрбан етуге</a:t>
            </a:r>
            <a:r>
              <a:rPr lang="ru-RU" dirty="0">
                <a:solidFill>
                  <a:schemeClr val="tx1"/>
                </a:solidFill>
                <a:latin typeface="Times New Roman" pitchFamily="18" charset="0"/>
                <a:cs typeface="Times New Roman" pitchFamily="18" charset="0"/>
              </a:rPr>
              <a:t>, оны жарты </a:t>
            </a:r>
            <a:r>
              <a:rPr lang="ru-RU" dirty="0" err="1">
                <a:solidFill>
                  <a:schemeClr val="tx1"/>
                </a:solidFill>
                <a:latin typeface="Times New Roman" pitchFamily="18" charset="0"/>
                <a:cs typeface="Times New Roman" pitchFamily="18" charset="0"/>
              </a:rPr>
              <a:t>жолда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қарсы алуға дайындығын білдіреді</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4. </a:t>
            </a:r>
            <a:r>
              <a:rPr lang="ru-RU" b="1" dirty="0" err="1">
                <a:solidFill>
                  <a:schemeClr val="tx1"/>
                </a:solidFill>
                <a:latin typeface="Times New Roman" pitchFamily="18" charset="0"/>
                <a:cs typeface="Times New Roman" pitchFamily="18" charset="0"/>
              </a:rPr>
              <a:t>Ымыраға келу</a:t>
            </a:r>
            <a:r>
              <a:rPr lang="ru-RU" b="1"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a:t>
            </a:r>
            <a:r>
              <a:rPr lang="ru-RU" dirty="0">
                <a:solidFill>
                  <a:schemeClr val="tx1"/>
                </a:solidFill>
                <a:latin typeface="Times New Roman" pitchFamily="18" charset="0"/>
                <a:cs typeface="Times New Roman" pitchFamily="18" charset="0"/>
              </a:rPr>
              <a:t>стиль </a:t>
            </a:r>
            <a:r>
              <a:rPr lang="ru-RU" dirty="0" err="1">
                <a:solidFill>
                  <a:schemeClr val="tx1"/>
                </a:solidFill>
                <a:latin typeface="Times New Roman" pitchFamily="18" charset="0"/>
                <a:cs typeface="Times New Roman" pitchFamily="18" charset="0"/>
              </a:rPr>
              <a:t>екінші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тараптың көзқарасын қабылдаумен сипатталады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бірақ белгілі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дәрежеде ғана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Қолайлы шешімді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іздеу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өзара жеңілдіктер арқылы жүзеге асырылады</a:t>
            </a:r>
            <a:r>
              <a:rPr lang="ru-RU" dirty="0">
                <a:solidFill>
                  <a:schemeClr val="tx1"/>
                </a:solidFill>
                <a:latin typeface="Times New Roman" pitchFamily="18" charset="0"/>
                <a:cs typeface="Times New Roman" pitchFamily="18" charset="0"/>
              </a:rPr>
              <a:t>.</a:t>
            </a:r>
          </a:p>
          <a:p>
            <a:pPr marL="0" indent="0" algn="just">
              <a:buNone/>
            </a:pPr>
            <a:r>
              <a:rPr lang="ru-RU" b="1" dirty="0">
                <a:solidFill>
                  <a:schemeClr val="tx1"/>
                </a:solidFill>
                <a:latin typeface="Times New Roman" pitchFamily="18" charset="0"/>
                <a:cs typeface="Times New Roman" pitchFamily="18" charset="0"/>
              </a:rPr>
              <a:t>5. </a:t>
            </a:r>
            <a:r>
              <a:rPr lang="ru-RU" b="1" dirty="0" err="1">
                <a:solidFill>
                  <a:schemeClr val="tx1"/>
                </a:solidFill>
                <a:latin typeface="Times New Roman" pitchFamily="18" charset="0"/>
                <a:cs typeface="Times New Roman" pitchFamily="18" charset="0"/>
              </a:rPr>
              <a:t>Ынтымақтастық </a:t>
            </a:r>
            <a:r>
              <a:rPr lang="ru-RU" b="1" dirty="0">
                <a:solidFill>
                  <a:schemeClr val="tx1"/>
                </a:solidFill>
                <a:latin typeface="Times New Roman" pitchFamily="18" charset="0"/>
                <a:cs typeface="Times New Roman" pitchFamily="18" charset="0"/>
              </a:rPr>
              <a:t>(</a:t>
            </a:r>
            <a:r>
              <a:rPr lang="ru-RU" b="1" dirty="0" err="1">
                <a:solidFill>
                  <a:schemeClr val="tx1"/>
                </a:solidFill>
                <a:latin typeface="Times New Roman" pitchFamily="18" charset="0"/>
                <a:cs typeface="Times New Roman" pitchFamily="18" charset="0"/>
              </a:rPr>
              <a:t>проблеманы</a:t>
            </a:r>
            <a:r>
              <a:rPr lang="ru-RU" b="1" dirty="0">
                <a:solidFill>
                  <a:schemeClr val="tx1"/>
                </a:solidFill>
                <a:latin typeface="Times New Roman" pitchFamily="18" charset="0"/>
                <a:cs typeface="Times New Roman" pitchFamily="18" charset="0"/>
              </a:rPr>
              <a:t> </a:t>
            </a:r>
            <a:r>
              <a:rPr lang="ru-RU" b="1" dirty="0" err="1">
                <a:solidFill>
                  <a:schemeClr val="tx1"/>
                </a:solidFill>
                <a:latin typeface="Times New Roman" pitchFamily="18" charset="0"/>
                <a:cs typeface="Times New Roman" pitchFamily="18" charset="0"/>
              </a:rPr>
              <a:t>шешу</a:t>
            </a:r>
            <a:r>
              <a:rPr lang="ru-RU" b="1" dirty="0">
                <a:solidFill>
                  <a:schemeClr val="tx1"/>
                </a:solidFill>
                <a:latin typeface="Times New Roman" pitchFamily="18" charset="0"/>
                <a:cs typeface="Times New Roman" pitchFamily="18" charset="0"/>
              </a:rPr>
              <a:t>).</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a:t>
            </a:r>
            <a:r>
              <a:rPr lang="ru-RU" dirty="0">
                <a:solidFill>
                  <a:schemeClr val="tx1"/>
                </a:solidFill>
                <a:latin typeface="Times New Roman" pitchFamily="18" charset="0"/>
                <a:cs typeface="Times New Roman" pitchFamily="18" charset="0"/>
              </a:rPr>
              <a:t>стиль </a:t>
            </a:r>
            <a:r>
              <a:rPr lang="ru-RU" dirty="0" err="1">
                <a:solidFill>
                  <a:schemeClr val="tx1"/>
                </a:solidFill>
                <a:latin typeface="Times New Roman" pitchFamily="18" charset="0"/>
                <a:cs typeface="Times New Roman" pitchFamily="18" charset="0"/>
              </a:rPr>
              <a:t>қақтығысқа қатысушы тараптардың пікір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алшақтығы зиялы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адамдардың ненің дұрыс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ненің бұрыс екендігі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туралы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 ойлары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болуының сөзсіз нәтижесі екеніне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сеніміне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негізделген</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normAutofit fontScale="90000"/>
          </a:bodyPr>
          <a:lstStyle/>
          <a:p>
            <a:r>
              <a:rPr lang="ru-RU" b="1" i="1" dirty="0" err="1">
                <a:latin typeface="Times New Roman" pitchFamily="18" charset="0"/>
                <a:cs typeface="Times New Roman" pitchFamily="18" charset="0"/>
              </a:rPr>
              <a:t>Қақтығыс кезінде</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ойлаушы</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және сезімтал</a:t>
            </a:r>
            <a:r>
              <a:rPr lang="ru-RU" b="1" i="1" dirty="0">
                <a:latin typeface="Times New Roman" pitchFamily="18" charset="0"/>
                <a:cs typeface="Times New Roman" pitchFamily="18" charset="0"/>
              </a:rPr>
              <a:t> тип </a:t>
            </a:r>
            <a:r>
              <a:rPr lang="ru-RU" b="1" i="1" dirty="0" err="1">
                <a:latin typeface="Times New Roman" pitchFamily="18" charset="0"/>
                <a:cs typeface="Times New Roman" pitchFamily="18" charset="0"/>
              </a:rPr>
              <a:t>өзін қалай ұстайды</a:t>
            </a:r>
            <a:r>
              <a:rPr lang="ru-RU" b="1" i="1" dirty="0">
                <a:latin typeface="Times New Roman" pitchFamily="18" charset="0"/>
                <a:cs typeface="Times New Roman" pitchFamily="18" charset="0"/>
              </a:rPr>
              <a:t>?</a:t>
            </a:r>
            <a:endParaRPr lang="ru-RU" dirty="0"/>
          </a:p>
        </p:txBody>
      </p:sp>
      <p:sp>
        <p:nvSpPr>
          <p:cNvPr id="3" name="Содержимое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fontScale="62500" lnSpcReduction="20000"/>
          </a:bodyPr>
          <a:lstStyle/>
          <a:p>
            <a:pPr marL="0" indent="0" algn="just">
              <a:buNone/>
            </a:pPr>
            <a:r>
              <a:rPr lang="ru-RU" dirty="0" err="1">
                <a:solidFill>
                  <a:schemeClr val="tx1"/>
                </a:solidFill>
                <a:latin typeface="Times New Roman" pitchFamily="18" charset="0"/>
                <a:cs typeface="Times New Roman" pitchFamily="18" charset="0"/>
              </a:rPr>
              <a:t>Қақтығыстарды 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арналған </a:t>
            </a:r>
            <a:r>
              <a:rPr lang="ru-RU" dirty="0">
                <a:solidFill>
                  <a:schemeClr val="tx1"/>
                </a:solidFill>
                <a:latin typeface="Times New Roman" pitchFamily="18" charset="0"/>
                <a:cs typeface="Times New Roman" pitchFamily="18" charset="0"/>
              </a:rPr>
              <a:t>ҚЫСҚА ҰСЫНЫСТАР</a:t>
            </a:r>
          </a:p>
          <a:p>
            <a:pPr marL="0" indent="0" algn="just">
              <a:buNone/>
            </a:pPr>
            <a:r>
              <a:rPr lang="ru-RU" b="1" dirty="0" err="1">
                <a:solidFill>
                  <a:schemeClr val="tx1"/>
                </a:solidFill>
                <a:latin typeface="Times New Roman" pitchFamily="18" charset="0"/>
                <a:cs typeface="Times New Roman" pitchFamily="18" charset="0"/>
              </a:rPr>
              <a:t>Экстраверттер</a:t>
            </a:r>
            <a:r>
              <a:rPr lang="ru-RU" b="1" dirty="0">
                <a:solidFill>
                  <a:schemeClr val="tx1"/>
                </a:solidFill>
                <a:latin typeface="Times New Roman" pitchFamily="18" charset="0"/>
                <a:cs typeface="Times New Roman" pitchFamily="18" charset="0"/>
              </a:rPr>
              <a:t> (</a:t>
            </a:r>
            <a:r>
              <a:rPr lang="en-US" b="1" dirty="0">
                <a:solidFill>
                  <a:schemeClr val="tx1"/>
                </a:solidFill>
                <a:latin typeface="Times New Roman" pitchFamily="18" charset="0"/>
                <a:cs typeface="Times New Roman" pitchFamily="18" charset="0"/>
              </a:rPr>
              <a:t>E). </a:t>
            </a:r>
            <a:r>
              <a:rPr lang="ru-RU" dirty="0" err="1">
                <a:solidFill>
                  <a:schemeClr val="tx1"/>
                </a:solidFill>
                <a:latin typeface="Times New Roman" pitchFamily="18" charset="0"/>
                <a:cs typeface="Times New Roman" pitchFamily="18" charset="0"/>
              </a:rPr>
              <a:t>Тоқта, қараңыз және тыңдаңыз.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Бәлкім, 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тоқтамай сөйлессеңіз, кез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жанжалдан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шығудың жолы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табылады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сенетін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шығарсыз.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үшін ең қиын нәрсе, бәлкім, бұл жағдайда ең қажет нәрсе, атап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айтқанда, басқа адамның көзқарасын тыңдау.</a:t>
            </a:r>
            <a:endParaRPr lang="ru-RU" dirty="0">
              <a:solidFill>
                <a:schemeClr val="tx1"/>
              </a:solidFill>
              <a:latin typeface="Times New Roman" pitchFamily="18" charset="0"/>
              <a:cs typeface="Times New Roman" pitchFamily="18" charset="0"/>
            </a:endParaRPr>
          </a:p>
          <a:p>
            <a:pPr marL="0" indent="0" algn="just">
              <a:buNone/>
            </a:pPr>
            <a:r>
              <a:rPr lang="ru-RU" b="1" dirty="0" err="1">
                <a:solidFill>
                  <a:schemeClr val="tx1"/>
                </a:solidFill>
                <a:latin typeface="Times New Roman" pitchFamily="18" charset="0"/>
                <a:cs typeface="Times New Roman" pitchFamily="18" charset="0"/>
              </a:rPr>
              <a:t>Интроверттер</a:t>
            </a:r>
            <a:r>
              <a:rPr lang="ru-RU" b="1" dirty="0">
                <a:solidFill>
                  <a:schemeClr val="tx1"/>
                </a:solidFill>
                <a:latin typeface="Times New Roman" pitchFamily="18" charset="0"/>
                <a:cs typeface="Times New Roman" pitchFamily="18" charset="0"/>
              </a:rPr>
              <a:t> (</a:t>
            </a:r>
            <a:r>
              <a:rPr lang="en-US" b="1" dirty="0">
                <a:solidFill>
                  <a:schemeClr val="tx1"/>
                </a:solidFill>
                <a:latin typeface="Times New Roman" pitchFamily="18" charset="0"/>
                <a:cs typeface="Times New Roman" pitchFamily="18" charset="0"/>
              </a:rPr>
              <a:t>I). </a:t>
            </a:r>
            <a:r>
              <a:rPr lang="ru-RU" dirty="0" err="1">
                <a:solidFill>
                  <a:schemeClr val="tx1"/>
                </a:solidFill>
                <a:latin typeface="Times New Roman" pitchFamily="18" charset="0"/>
                <a:cs typeface="Times New Roman" pitchFamily="18" charset="0"/>
              </a:rPr>
              <a:t>Өз пікіріңізді білдіріңіз.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көбінесе өте қиын және шамадан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тыс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көрінуі мүмкін болғанымен, басқа адамның сізді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еститініне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сенімді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болғанша өз көзқарасыңызды, мүмкін тіпті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бірнеше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рет</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айтуыңыз керек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Қақтығысқа келетін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болсақ, қауіпсіз жақта </a:t>
            </a:r>
            <a:r>
              <a:rPr lang="ru-RU" dirty="0">
                <a:solidFill>
                  <a:schemeClr val="tx1"/>
                </a:solidFill>
                <a:latin typeface="Times New Roman" pitchFamily="18" charset="0"/>
                <a:cs typeface="Times New Roman" pitchFamily="18" charset="0"/>
              </a:rPr>
              <a:t>болу </a:t>
            </a:r>
            <a:r>
              <a:rPr lang="ru-RU" dirty="0" err="1">
                <a:solidFill>
                  <a:schemeClr val="tx1"/>
                </a:solidFill>
                <a:latin typeface="Times New Roman" pitchFamily="18" charset="0"/>
                <a:cs typeface="Times New Roman" pitchFamily="18" charset="0"/>
              </a:rPr>
              <a:t>күнә емес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Айтып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отырғаныңыз басқа адамға жеткеніне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көз жеткізіңіз.</a:t>
            </a:r>
            <a:endParaRPr lang="ru-RU" dirty="0">
              <a:solidFill>
                <a:schemeClr val="tx1"/>
              </a:solidFill>
              <a:latin typeface="Times New Roman" pitchFamily="18" charset="0"/>
              <a:cs typeface="Times New Roman" pitchFamily="18" charset="0"/>
            </a:endParaRPr>
          </a:p>
          <a:p>
            <a:pPr marL="0" indent="0" algn="just">
              <a:buNone/>
            </a:pPr>
            <a:r>
              <a:rPr lang="ru-RU" b="1" dirty="0" err="1">
                <a:solidFill>
                  <a:schemeClr val="tx1"/>
                </a:solidFill>
                <a:latin typeface="Times New Roman" pitchFamily="18" charset="0"/>
                <a:cs typeface="Times New Roman" pitchFamily="18" charset="0"/>
              </a:rPr>
              <a:t>Сенсорлық </a:t>
            </a:r>
            <a:r>
              <a:rPr lang="ru-RU" b="1" dirty="0">
                <a:solidFill>
                  <a:schemeClr val="tx1"/>
                </a:solidFill>
                <a:latin typeface="Times New Roman" pitchFamily="18" charset="0"/>
                <a:cs typeface="Times New Roman" pitchFamily="18" charset="0"/>
              </a:rPr>
              <a:t>(</a:t>
            </a:r>
            <a:r>
              <a:rPr lang="en-US" b="1" dirty="0">
                <a:solidFill>
                  <a:schemeClr val="tx1"/>
                </a:solidFill>
                <a:latin typeface="Times New Roman" pitchFamily="18" charset="0"/>
                <a:cs typeface="Times New Roman" pitchFamily="18" charset="0"/>
              </a:rPr>
              <a:t>C). </a:t>
            </a:r>
            <a:r>
              <a:rPr lang="ru-RU" dirty="0" err="1">
                <a:solidFill>
                  <a:schemeClr val="tx1"/>
                </a:solidFill>
                <a:latin typeface="Times New Roman" pitchFamily="18" charset="0"/>
                <a:cs typeface="Times New Roman" pitchFamily="18" charset="0"/>
              </a:rPr>
              <a:t>Қақтығыс фактілермен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шектелмейді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энергияны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ысырап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ету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сияқты көрініп, мәселенің мәнін жасырғанымен, кейде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ілеспе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жағдайларға назар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аударудың мағынасы </a:t>
            </a:r>
            <a:r>
              <a:rPr lang="ru-RU" dirty="0">
                <a:solidFill>
                  <a:schemeClr val="tx1"/>
                </a:solidFill>
                <a:latin typeface="Times New Roman" pitchFamily="18" charset="0"/>
                <a:cs typeface="Times New Roman" pitchFamily="18" charset="0"/>
              </a:rPr>
              <a:t>бар.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сізбен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келіспесе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не </a:t>
            </a:r>
            <a:r>
              <a:rPr lang="ru-RU" dirty="0" err="1">
                <a:solidFill>
                  <a:schemeClr val="tx1"/>
                </a:solidFill>
                <a:latin typeface="Times New Roman" pitchFamily="18" charset="0"/>
                <a:cs typeface="Times New Roman" pitchFamily="18" charset="0"/>
              </a:rPr>
              <a:t>айтса</a:t>
            </a:r>
            <a:r>
              <a:rPr lang="ru-RU" dirty="0">
                <a:solidFill>
                  <a:schemeClr val="tx1"/>
                </a:solidFill>
                <a:latin typeface="Times New Roman" pitchFamily="18" charset="0"/>
                <a:cs typeface="Times New Roman" pitchFamily="18" charset="0"/>
              </a:rPr>
              <a:t> да, </a:t>
            </a:r>
            <a:r>
              <a:rPr lang="ru-RU" dirty="0" err="1">
                <a:solidFill>
                  <a:schemeClr val="tx1"/>
                </a:solidFill>
                <a:latin typeface="Times New Roman" pitchFamily="18" charset="0"/>
                <a:cs typeface="Times New Roman" pitchFamily="18" charset="0"/>
              </a:rPr>
              <a:t>сіздің назарыңызды қажет ететін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аспектілер</a:t>
            </a:r>
            <a:r>
              <a:rPr lang="ru-RU" dirty="0">
                <a:solidFill>
                  <a:schemeClr val="tx1"/>
                </a:solidFill>
                <a:latin typeface="Times New Roman" pitchFamily="18" charset="0"/>
                <a:cs typeface="Times New Roman" pitchFamily="18" charset="0"/>
              </a:rPr>
              <a:t> осы </a:t>
            </a:r>
            <a:r>
              <a:rPr lang="ru-RU" dirty="0" err="1">
                <a:solidFill>
                  <a:schemeClr val="tx1"/>
                </a:solidFill>
                <a:latin typeface="Times New Roman" pitchFamily="18" charset="0"/>
                <a:cs typeface="Times New Roman" pitchFamily="18" charset="0"/>
              </a:rPr>
              <a:t>жағдайдың шеңберінен тыс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болуы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мүмкін</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571480"/>
            <a:ext cx="8229600" cy="4525963"/>
          </a:xfrm>
        </p:spPr>
        <p:style>
          <a:lnRef idx="2">
            <a:schemeClr val="accent2"/>
          </a:lnRef>
          <a:fillRef idx="1">
            <a:schemeClr val="lt1"/>
          </a:fillRef>
          <a:effectRef idx="0">
            <a:schemeClr val="accent2"/>
          </a:effectRef>
          <a:fontRef idx="minor">
            <a:schemeClr val="dk1"/>
          </a:fontRef>
        </p:style>
        <p:txBody>
          <a:bodyPr>
            <a:normAutofit fontScale="47500" lnSpcReduction="20000"/>
          </a:bodyPr>
          <a:lstStyle/>
          <a:p>
            <a:pPr marL="0" indent="0" algn="just">
              <a:buNone/>
            </a:pPr>
            <a:r>
              <a:rPr lang="ru-RU" b="1" dirty="0" err="1">
                <a:solidFill>
                  <a:schemeClr val="tx1"/>
                </a:solidFill>
                <a:latin typeface="Times New Roman" pitchFamily="18" charset="0"/>
                <a:cs typeface="Times New Roman" pitchFamily="18" charset="0"/>
              </a:rPr>
              <a:t>Интуитивтер</a:t>
            </a:r>
            <a:r>
              <a:rPr lang="ru-RU" b="1" dirty="0">
                <a:solidFill>
                  <a:schemeClr val="tx1"/>
                </a:solidFill>
                <a:latin typeface="Times New Roman" pitchFamily="18" charset="0"/>
                <a:cs typeface="Times New Roman" pitchFamily="18" charset="0"/>
              </a:rPr>
              <a:t> (</a:t>
            </a:r>
            <a:r>
              <a:rPr lang="en-US" b="1" dirty="0">
                <a:solidFill>
                  <a:schemeClr val="tx1"/>
                </a:solidFill>
                <a:latin typeface="Times New Roman" pitchFamily="18" charset="0"/>
                <a:cs typeface="Times New Roman" pitchFamily="18" charset="0"/>
              </a:rPr>
              <a:t>I). </a:t>
            </a:r>
            <a:r>
              <a:rPr lang="ru-RU" dirty="0" err="1">
                <a:solidFill>
                  <a:schemeClr val="tx1"/>
                </a:solidFill>
                <a:latin typeface="Times New Roman" pitchFamily="18" charset="0"/>
                <a:cs typeface="Times New Roman" pitchFamily="18" charset="0"/>
              </a:rPr>
              <a:t>Мәселеден қашпаңыз.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Қақтығыс туындаған кезде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оны </a:t>
            </a:r>
            <a:r>
              <a:rPr lang="ru-RU" dirty="0" err="1">
                <a:solidFill>
                  <a:schemeClr val="tx1"/>
                </a:solidFill>
                <a:latin typeface="Times New Roman" pitchFamily="18" charset="0"/>
                <a:cs typeface="Times New Roman" pitchFamily="18" charset="0"/>
              </a:rPr>
              <a:t>үлкен суретпен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байланыстырғыңыз келеді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әрқашан пайдалы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емес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 әрқашан орынды</a:t>
            </a:r>
            <a:r>
              <a:rPr lang="ru-RU" dirty="0">
                <a:solidFill>
                  <a:schemeClr val="tx1"/>
                </a:solidFill>
                <a:latin typeface="Times New Roman" pitchFamily="18" charset="0"/>
                <a:cs typeface="Times New Roman" pitchFamily="18" charset="0"/>
              </a:rPr>
              <a:t> бола </a:t>
            </a:r>
            <a:r>
              <a:rPr lang="ru-RU" dirty="0" err="1">
                <a:solidFill>
                  <a:schemeClr val="tx1"/>
                </a:solidFill>
                <a:latin typeface="Times New Roman" pitchFamily="18" charset="0"/>
                <a:cs typeface="Times New Roman" pitchFamily="18" charset="0"/>
              </a:rPr>
              <a:t>бермейді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Берілген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жағдайдың ерекшеліктері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сырғып кетуі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мүмкін, бұл шешімді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қиындатады.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Керісінше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кейде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қарапайым дауды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кеңірек мәселелерді шешуді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жеңілдетеді.</a:t>
            </a:r>
            <a:endParaRPr lang="ru-RU" dirty="0">
              <a:solidFill>
                <a:schemeClr val="tx1"/>
              </a:solidFill>
              <a:latin typeface="Times New Roman" pitchFamily="18" charset="0"/>
              <a:cs typeface="Times New Roman" pitchFamily="18" charset="0"/>
            </a:endParaRPr>
          </a:p>
          <a:p>
            <a:pPr marL="0" indent="0" algn="just">
              <a:buNone/>
            </a:pPr>
            <a:r>
              <a:rPr lang="ru-RU" b="1" dirty="0" err="1">
                <a:solidFill>
                  <a:schemeClr val="tx1"/>
                </a:solidFill>
                <a:latin typeface="Times New Roman" pitchFamily="18" charset="0"/>
                <a:cs typeface="Times New Roman" pitchFamily="18" charset="0"/>
              </a:rPr>
              <a:t>Ойлау</a:t>
            </a:r>
            <a:r>
              <a:rPr lang="ru-RU" b="1" dirty="0">
                <a:solidFill>
                  <a:schemeClr val="tx1"/>
                </a:solidFill>
                <a:latin typeface="Times New Roman" pitchFamily="18" charset="0"/>
                <a:cs typeface="Times New Roman" pitchFamily="18" charset="0"/>
              </a:rPr>
              <a:t> (Ұ). </a:t>
            </a:r>
            <a:r>
              <a:rPr lang="ru-RU" dirty="0" err="1">
                <a:solidFill>
                  <a:schemeClr val="tx1"/>
                </a:solidFill>
                <a:latin typeface="Times New Roman" pitchFamily="18" charset="0"/>
                <a:cs typeface="Times New Roman" pitchFamily="18" charset="0"/>
              </a:rPr>
              <a:t>Кейбір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шынайы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эмоцияны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білдіруге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мүмкіндік беріңіз.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Жұмыста басқалар айқайлағанда, 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дірілдейсіз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Сол</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сияқты, 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құшақтағанда немесе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жылы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сезімдер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көрсеткенде 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өзіңізді жайсыз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сезінесіз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Бірақ мұның бәрі қақтығыстарды шешудің ажырамас</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бөлігі болып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табылады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 сезіміңізді білдіре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алмасаңыз, басқаларға </a:t>
            </a:r>
            <a:r>
              <a:rPr lang="ru-RU" dirty="0">
                <a:solidFill>
                  <a:schemeClr val="tx1"/>
                </a:solidFill>
                <a:latin typeface="Times New Roman" pitchFamily="18" charset="0"/>
                <a:cs typeface="Times New Roman" pitchFamily="18" charset="0"/>
              </a:rPr>
              <a:t>осы </a:t>
            </a:r>
            <a:r>
              <a:rPr lang="ru-RU" dirty="0" err="1">
                <a:solidFill>
                  <a:schemeClr val="tx1"/>
                </a:solidFill>
                <a:latin typeface="Times New Roman" pitchFamily="18" charset="0"/>
                <a:cs typeface="Times New Roman" pitchFamily="18" charset="0"/>
              </a:rPr>
              <a:t>мәселеде еркіндік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беріңіз</a:t>
            </a:r>
            <a:r>
              <a:rPr lang="ru-RU" dirty="0">
                <a:solidFill>
                  <a:schemeClr val="tx1"/>
                </a:solidFill>
                <a:latin typeface="Times New Roman" pitchFamily="18" charset="0"/>
                <a:cs typeface="Times New Roman" pitchFamily="18" charset="0"/>
              </a:rPr>
              <a:t>.</a:t>
            </a:r>
          </a:p>
          <a:p>
            <a:pPr marL="0" indent="0" algn="just">
              <a:buNone/>
            </a:pPr>
            <a:r>
              <a:rPr lang="ru-RU" b="1" dirty="0" err="1">
                <a:solidFill>
                  <a:schemeClr val="tx1"/>
                </a:solidFill>
                <a:latin typeface="Times New Roman" pitchFamily="18" charset="0"/>
                <a:cs typeface="Times New Roman" pitchFamily="18" charset="0"/>
              </a:rPr>
              <a:t>Сезім</a:t>
            </a:r>
            <a:r>
              <a:rPr lang="ru-RU" b="1" dirty="0">
                <a:solidFill>
                  <a:schemeClr val="tx1"/>
                </a:solidFill>
                <a:latin typeface="Times New Roman" pitchFamily="18" charset="0"/>
                <a:cs typeface="Times New Roman" pitchFamily="18" charset="0"/>
              </a:rPr>
              <a:t> (</a:t>
            </a:r>
            <a:r>
              <a:rPr lang="en-US" b="1" dirty="0">
                <a:solidFill>
                  <a:schemeClr val="tx1"/>
                </a:solidFill>
                <a:latin typeface="Times New Roman" pitchFamily="18" charset="0"/>
                <a:cs typeface="Times New Roman" pitchFamily="18" charset="0"/>
              </a:rPr>
              <a:t>E). </a:t>
            </a:r>
            <a:r>
              <a:rPr lang="ru-RU" dirty="0">
                <a:solidFill>
                  <a:schemeClr val="tx1"/>
                </a:solidFill>
                <a:latin typeface="Times New Roman" pitchFamily="18" charset="0"/>
                <a:cs typeface="Times New Roman" pitchFamily="18" charset="0"/>
              </a:rPr>
              <a:t>Тура </a:t>
            </a:r>
            <a:r>
              <a:rPr lang="ru-RU" dirty="0" err="1">
                <a:solidFill>
                  <a:schemeClr val="tx1"/>
                </a:solidFill>
                <a:latin typeface="Times New Roman" pitchFamily="18" charset="0"/>
                <a:cs typeface="Times New Roman" pitchFamily="18" charset="0"/>
              </a:rPr>
              <a:t>болыңыз және қарсыласудан қорықпаңыз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Олай</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болса</a:t>
            </a:r>
            <a:r>
              <a:rPr lang="ru-RU" dirty="0">
                <a:solidFill>
                  <a:schemeClr val="tx1"/>
                </a:solidFill>
                <a:latin typeface="Times New Roman" pitchFamily="18" charset="0"/>
                <a:cs typeface="Times New Roman" pitchFamily="18" charset="0"/>
              </a:rPr>
              <a:t> да, </a:t>
            </a:r>
            <a:r>
              <a:rPr lang="ru-RU" dirty="0" err="1">
                <a:solidFill>
                  <a:schemeClr val="tx1"/>
                </a:solidFill>
                <a:latin typeface="Times New Roman" pitchFamily="18" charset="0"/>
                <a:cs typeface="Times New Roman" pitchFamily="18" charset="0"/>
              </a:rPr>
              <a:t>ойыңды айтсаң, дүниеде ештеңе болмайды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қатал 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санайтын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нәрсені басқа адамдар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міндетті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түрде қатал 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қабылдамауы мүмкін.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тіпті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сіздің ашықтығыңызды мақұлдап, құрметтей алады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эмоционалды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күйзелістерге бейім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болсаңыз, 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үшін кешірім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сұрамаңыз немесе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жеңіліс сезімімен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азаптамаңыз.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Сезімдерді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білдіру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жағдайды конструктивті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көшуді жеңілдетеді.</a:t>
            </a:r>
            <a:endParaRPr lang="ru-RU" dirty="0">
              <a:solidFill>
                <a:schemeClr val="tx1"/>
              </a:solidFill>
              <a:latin typeface="Times New Roman" pitchFamily="18" charset="0"/>
              <a:cs typeface="Times New Roman" pitchFamily="18" charset="0"/>
            </a:endParaRPr>
          </a:p>
          <a:p>
            <a:pPr marL="0" indent="0" algn="just">
              <a:buNone/>
            </a:pPr>
            <a:r>
              <a:rPr lang="ru-RU" b="1" dirty="0" err="1">
                <a:solidFill>
                  <a:schemeClr val="tx1"/>
                </a:solidFill>
                <a:latin typeface="Times New Roman" pitchFamily="18" charset="0"/>
                <a:cs typeface="Times New Roman" pitchFamily="18" charset="0"/>
              </a:rPr>
              <a:t>Шешуші</a:t>
            </a:r>
            <a:r>
              <a:rPr lang="ru-RU" b="1" dirty="0">
                <a:solidFill>
                  <a:schemeClr val="tx1"/>
                </a:solidFill>
                <a:latin typeface="Times New Roman" pitchFamily="18" charset="0"/>
                <a:cs typeface="Times New Roman" pitchFamily="18" charset="0"/>
              </a:rPr>
              <a:t> (</a:t>
            </a:r>
            <a:r>
              <a:rPr lang="en-US" b="1" dirty="0">
                <a:solidFill>
                  <a:schemeClr val="tx1"/>
                </a:solidFill>
                <a:latin typeface="Times New Roman" pitchFamily="18" charset="0"/>
                <a:cs typeface="Times New Roman" pitchFamily="18" charset="0"/>
              </a:rPr>
              <a:t>P).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әрқашан дұрыс емессіз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Қанша қиын болса</a:t>
            </a:r>
            <a:r>
              <a:rPr lang="ru-RU" dirty="0">
                <a:solidFill>
                  <a:schemeClr val="tx1"/>
                </a:solidFill>
                <a:latin typeface="Times New Roman" pitchFamily="18" charset="0"/>
                <a:cs typeface="Times New Roman" pitchFamily="18" charset="0"/>
              </a:rPr>
              <a:t> да,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жанжалдың шешілгенін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қаласаңыз, </a:t>
            </a:r>
            <a:r>
              <a:rPr lang="ru-RU" dirty="0">
                <a:solidFill>
                  <a:schemeClr val="tx1"/>
                </a:solidFill>
                <a:latin typeface="Times New Roman" pitchFamily="18" charset="0"/>
                <a:cs typeface="Times New Roman" pitchFamily="18" charset="0"/>
              </a:rPr>
              <a:t>оны </a:t>
            </a:r>
            <a:r>
              <a:rPr lang="ru-RU" dirty="0" err="1">
                <a:solidFill>
                  <a:schemeClr val="tx1"/>
                </a:solidFill>
                <a:latin typeface="Times New Roman" pitchFamily="18" charset="0"/>
                <a:cs typeface="Times New Roman" pitchFamily="18" charset="0"/>
              </a:rPr>
              <a:t>сеніммен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қабылдауыңыз керек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Шешуші</a:t>
            </a:r>
            <a:r>
              <a:rPr lang="ru-RU" dirty="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P) </a:t>
            </a:r>
            <a:r>
              <a:rPr lang="ru-RU" dirty="0" err="1">
                <a:solidFill>
                  <a:schemeClr val="tx1"/>
                </a:solidFill>
                <a:latin typeface="Times New Roman" pitchFamily="18" charset="0"/>
                <a:cs typeface="Times New Roman" pitchFamily="18" charset="0"/>
              </a:rPr>
              <a:t>әлемді ақ-қарада көріп, ондағы барлық нәрсені дұрыс және бұрыс деп</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бөледі.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Оларға қарама-қарсы көзқараспен келісу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қиынға соғады.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Бірақ бәрінде өзін дұрыс санайтын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адаммен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күресу өте қиын.</a:t>
            </a:r>
            <a:endParaRPr lang="ru-RU" dirty="0">
              <a:solidFill>
                <a:schemeClr val="tx1"/>
              </a:solidFill>
              <a:latin typeface="Times New Roman" pitchFamily="18" charset="0"/>
              <a:cs typeface="Times New Roman" pitchFamily="18" charset="0"/>
            </a:endParaRPr>
          </a:p>
          <a:p>
            <a:pPr marL="0" indent="0" algn="just">
              <a:buNone/>
            </a:pPr>
            <a:r>
              <a:rPr lang="ru-RU" b="1" dirty="0" err="1">
                <a:solidFill>
                  <a:schemeClr val="tx1"/>
                </a:solidFill>
                <a:latin typeface="Times New Roman" pitchFamily="18" charset="0"/>
                <a:cs typeface="Times New Roman" pitchFamily="18" charset="0"/>
              </a:rPr>
              <a:t>Қабылдау </a:t>
            </a:r>
            <a:r>
              <a:rPr lang="ru-RU" b="1" dirty="0">
                <a:solidFill>
                  <a:schemeClr val="tx1"/>
                </a:solidFill>
                <a:latin typeface="Times New Roman" pitchFamily="18" charset="0"/>
                <a:cs typeface="Times New Roman" pitchFamily="18" charset="0"/>
              </a:rPr>
              <a:t>(</a:t>
            </a:r>
            <a:r>
              <a:rPr lang="en-US" b="1" dirty="0">
                <a:solidFill>
                  <a:schemeClr val="tx1"/>
                </a:solidFill>
                <a:latin typeface="Times New Roman" pitchFamily="18" charset="0"/>
                <a:cs typeface="Times New Roman" pitchFamily="18" charset="0"/>
              </a:rPr>
              <a:t>B). </a:t>
            </a:r>
            <a:r>
              <a:rPr lang="ru-RU" dirty="0" err="1">
                <a:solidFill>
                  <a:schemeClr val="tx1"/>
                </a:solidFill>
                <a:latin typeface="Times New Roman" pitchFamily="18" charset="0"/>
                <a:cs typeface="Times New Roman" pitchFamily="18" charset="0"/>
              </a:rPr>
              <a:t>Нақты позицияны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алыңыз.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Қабылдаушылар </a:t>
            </a:r>
            <a:r>
              <a:rPr lang="ru-RU" dirty="0">
                <a:solidFill>
                  <a:schemeClr val="tx1"/>
                </a:solidFill>
                <a:latin typeface="Times New Roman" pitchFamily="18" charset="0"/>
                <a:cs typeface="Times New Roman" pitchFamily="18" charset="0"/>
              </a:rPr>
              <a:t>(В) </a:t>
            </a:r>
            <a:r>
              <a:rPr lang="ru-RU" dirty="0" err="1">
                <a:solidFill>
                  <a:schemeClr val="tx1"/>
                </a:solidFill>
                <a:latin typeface="Times New Roman" pitchFamily="18" charset="0"/>
                <a:cs typeface="Times New Roman" pitchFamily="18" charset="0"/>
              </a:rPr>
              <a:t>кейде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екі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жақтан </a:t>
            </a:r>
            <a:r>
              <a:rPr lang="ru-RU" dirty="0">
                <a:solidFill>
                  <a:schemeClr val="tx1"/>
                </a:solidFill>
                <a:latin typeface="Times New Roman" pitchFamily="18" charset="0"/>
                <a:cs typeface="Times New Roman" pitchFamily="18" charset="0"/>
              </a:rPr>
              <a:t>да </a:t>
            </a:r>
            <a:r>
              <a:rPr lang="ru-RU" dirty="0" err="1">
                <a:solidFill>
                  <a:schemeClr val="tx1"/>
                </a:solidFill>
                <a:latin typeface="Times New Roman" pitchFamily="18" charset="0"/>
                <a:cs typeface="Times New Roman" pitchFamily="18" charset="0"/>
              </a:rPr>
              <a:t>пікірталасқа қатысады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өйткені олар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мәнінде екі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жақты 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көреді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Кейде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шайтанның айласы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сияқты көрінеді.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Дегенмен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икемділік</a:t>
            </a:r>
            <a:r>
              <a:rPr lang="ru-RU" dirty="0">
                <a:solidFill>
                  <a:schemeClr val="tx1"/>
                </a:solidFill>
                <a:latin typeface="Times New Roman" pitchFamily="18" charset="0"/>
                <a:cs typeface="Times New Roman" pitchFamily="18" charset="0"/>
              </a:rPr>
              <a:t> пен </a:t>
            </a:r>
            <a:r>
              <a:rPr lang="ru-RU" dirty="0" err="1">
                <a:solidFill>
                  <a:schemeClr val="tx1"/>
                </a:solidFill>
                <a:latin typeface="Times New Roman" pitchFamily="18" charset="0"/>
                <a:cs typeface="Times New Roman" pitchFamily="18" charset="0"/>
              </a:rPr>
              <a:t>әртүрлі нәрселерді үйлестіре білу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әрқашан дауды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шешуге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көмектеспейді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Бұл қасиеттер тіпті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дауды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күшейтуі мүмкін.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Егер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сіз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нәрсеге шынымен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сенімді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болсаңыз, позицияны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ұстаныңыз және </a:t>
            </a:r>
            <a:r>
              <a:rPr lang="ru-RU" dirty="0">
                <a:solidFill>
                  <a:schemeClr val="tx1"/>
                </a:solidFill>
                <a:latin typeface="Times New Roman" pitchFamily="18" charset="0"/>
                <a:cs typeface="Times New Roman" pitchFamily="18" charset="0"/>
              </a:rPr>
              <a:t>оны </a:t>
            </a:r>
            <a:r>
              <a:rPr lang="ru-RU" dirty="0" err="1">
                <a:solidFill>
                  <a:schemeClr val="tx1"/>
                </a:solidFill>
                <a:latin typeface="Times New Roman" pitchFamily="18" charset="0"/>
                <a:cs typeface="Times New Roman" pitchFamily="18" charset="0"/>
              </a:rPr>
              <a:t>қорғаңыз</a:t>
            </a:r>
            <a:r>
              <a:rPr lang="ru-RU" dirty="0">
                <a:solidFill>
                  <a:schemeClr val="tx1"/>
                </a:solidFill>
                <a:latin typeface="Times New Roman" pitchFamily="18" charset="0"/>
                <a:cs typeface="Times New Roman" pitchFamily="18" charset="0"/>
              </a:rPr>
              <a:t>.</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0EB369E-EA5A-4EA8-B038-7CFA6B62C36D}"/>
              </a:ext>
            </a:extLst>
          </p:cNvPr>
          <p:cNvSpPr txBox="1"/>
          <p:nvPr/>
        </p:nvSpPr>
        <p:spPr>
          <a:xfrm>
            <a:off x="1" y="857251"/>
            <a:ext cx="4370657" cy="4108817"/>
          </a:xfrm>
          <a:prstGeom prst="rect">
            <a:avLst/>
          </a:prstGeom>
          <a:solidFill>
            <a:schemeClr val="accent5">
              <a:lumMod val="40000"/>
              <a:lumOff val="60000"/>
            </a:schemeClr>
          </a:solidFill>
        </p:spPr>
        <p:txBody>
          <a:bodyPr wrap="square">
            <a:spAutoFit/>
          </a:bodyPr>
          <a:lstStyle/>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ЖАНЖАЛ ЖАҒДАЙЫНДАҒЫ 11 ТЫЙЫМ</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Болмайды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Серіктесті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сыни</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бағалау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2.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Оған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негізгі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немесе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жаман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ниеттерді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жатқызыңыз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3.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Артықшылық</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белгілерін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көрсету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4.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Жауапкершілікті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тек клиентке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кінәлау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тағайындау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5.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Оның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мүдделерін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елемеңіз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6.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Барлығын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тек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өз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позициясынан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көріңіз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7.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Серіктестің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еңбегі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мен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оның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үлесін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азайтыңыз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8.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Олардың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еңбегін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асыра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айту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9.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Ашулану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айқайлау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шабуыл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жасау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10.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Ауырсыну</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нүктелерін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парталардың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осал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жерлерін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түртіңіз</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11.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Серіктеске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көптеген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шағымдарды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түсіріңіз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xmlns="" id="{DA7D2A3F-1562-426B-AEE1-39AEEA336F7F}"/>
              </a:ext>
            </a:extLst>
          </p:cNvPr>
          <p:cNvSpPr txBox="1"/>
          <p:nvPr/>
        </p:nvSpPr>
        <p:spPr>
          <a:xfrm>
            <a:off x="4386484" y="857250"/>
            <a:ext cx="4757516" cy="5201424"/>
          </a:xfrm>
          <a:prstGeom prst="rect">
            <a:avLst/>
          </a:prstGeom>
          <a:solidFill>
            <a:schemeClr val="accent6">
              <a:lumMod val="60000"/>
              <a:lumOff val="40000"/>
            </a:schemeClr>
          </a:solidFill>
        </p:spPr>
        <p:txBody>
          <a:bodyPr wrap="square">
            <a:spAutoFit/>
          </a:bodyPr>
          <a:lstStyle/>
          <a:p>
            <a:pPr algn="just">
              <a:spcAft>
                <a:spcPts val="600"/>
              </a:spcAft>
            </a:pP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Жанжалға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ұшыраған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адамның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он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типтік</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қателігі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Өз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көзқарасын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қорғайды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мәселені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қалай</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шешуге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болатынын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ойламайды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2.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икемсіз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әрекет</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етеді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тактиканы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өзгерте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басқасына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ауыса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3.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Келіспеушілікке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шыдамсыз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басқа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позицияға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ауыса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ымыраға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келе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4.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стереотипті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түрде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ойлайды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қолданыстағы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нормалар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дәстүрлер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ережелер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шеңберіне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шешім</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қабылдауға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тырысады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5.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Негізгі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мақсаттан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басқа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жанама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негізгі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проблемадан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алшақтайды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6.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шешімнің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бір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ғана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жолын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немесе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баламасын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көреді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бірақ</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олардың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әмбебаптығы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емес</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7.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тек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пәндік</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салада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жұмыс</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істейді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рефлексивті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түрде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талдай</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алмайды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өзара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әрекеттесуге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көшеді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8.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Еркін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шығармашылық</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полемикаға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кедергі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жасайды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идеяларды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қалыптастырады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тым</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сынға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ұшырайды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қорқынышты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күшейтеді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т. б.</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9.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Қажет</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болмаса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басқалардың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пікірімен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келіседі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егер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олар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мәселені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шешуден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бас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тартса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бейімделсе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немесе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кетсе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600"/>
              </a:spcAft>
            </a:pP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10.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Тәуекелден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қорқады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xmlns="" id="{EE9242B1-1123-4220-A6B5-A2D0778E7264}"/>
              </a:ext>
            </a:extLst>
          </p:cNvPr>
          <p:cNvSpPr txBox="1"/>
          <p:nvPr/>
        </p:nvSpPr>
        <p:spPr>
          <a:xfrm>
            <a:off x="0" y="4966067"/>
            <a:ext cx="4572000" cy="970650"/>
          </a:xfrm>
          <a:prstGeom prst="rect">
            <a:avLst/>
          </a:prstGeom>
          <a:noFill/>
          <a:ln>
            <a:noFill/>
          </a:ln>
        </p:spPr>
        <p:txBody>
          <a:bodyPr wrap="square">
            <a:spAutoFit/>
          </a:bodyPr>
          <a:lstStyle/>
          <a:p>
            <a:pPr>
              <a:lnSpc>
                <a:spcPct val="107000"/>
              </a:lnSpc>
              <a:spcAft>
                <a:spcPts val="600"/>
              </a:spcAft>
            </a:pP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Психологиялық</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тұрғыдан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алғанда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жанжалдың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себептерін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жою</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қатысушылардың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мотивациясына</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әсер</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етумен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тығыз</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байланысты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және</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қарсы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тараптың</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бастапқы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агрессивті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ниеттерін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жоятын</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қарсы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уәждерді</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ұсынуды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 </a:t>
            </a:r>
            <a:r>
              <a:rPr lang="ru-RU" sz="1350" dirty="0" err="1">
                <a:effectLst/>
                <a:latin typeface="Times New Roman" panose="02020603050405020304" pitchFamily="18" charset="0"/>
                <a:ea typeface="Calibri" panose="020F0502020204030204" pitchFamily="34" charset="0"/>
                <a:cs typeface="Times New Roman" panose="02020603050405020304" pitchFamily="18" charset="0"/>
              </a:rPr>
              <a:t>қамтиды</a:t>
            </a:r>
            <a:r>
              <a:rPr lang="ru-RU" sz="1350" dirty="0">
                <a:effectLst/>
                <a:latin typeface="Times New Roman" panose="02020603050405020304" pitchFamily="18" charset="0"/>
                <a:ea typeface="Calibri" panose="020F0502020204030204" pitchFamily="34" charset="0"/>
                <a:cs typeface="Times New Roman" panose="02020603050405020304" pitchFamily="18" charset="0"/>
              </a:rPr>
              <a:t>.</a:t>
            </a:r>
            <a:endParaRPr lang="x-none" sz="13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1056119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70A97A2-3B1A-5349-BA94-CBC03503DEEF}"/>
              </a:ext>
            </a:extLst>
          </p:cNvPr>
          <p:cNvSpPr>
            <a:spLocks noGrp="1"/>
          </p:cNvSpPr>
          <p:nvPr>
            <p:ph type="title"/>
          </p:nvPr>
        </p:nvSpPr>
        <p:spPr/>
        <p:txBody>
          <a:bodyPr>
            <a:normAutofit/>
          </a:bodyPr>
          <a:lstStyle/>
          <a:p>
            <a:r>
              <a:rPr lang="ru-RU" sz="4000" b="1" i="1">
                <a:latin typeface="Times New Roman" panose="02020603050405020304" pitchFamily="18" charset="0"/>
                <a:cs typeface="Times New Roman" panose="02020603050405020304" pitchFamily="18" charset="0"/>
              </a:rPr>
              <a:t>Қорытынды</a:t>
            </a:r>
          </a:p>
        </p:txBody>
      </p:sp>
      <p:sp>
        <p:nvSpPr>
          <p:cNvPr id="5" name="Объект 2">
            <a:extLst>
              <a:ext uri="{FF2B5EF4-FFF2-40B4-BE49-F238E27FC236}">
                <a16:creationId xmlns:a16="http://schemas.microsoft.com/office/drawing/2014/main" xmlns="" id="{0E4F998E-AECD-F343-ABC5-A9C88A6506F2}"/>
              </a:ext>
            </a:extLst>
          </p:cNvPr>
          <p:cNvSpPr txBox="1">
            <a:spLocks/>
          </p:cNvSpPr>
          <p:nvPr/>
        </p:nvSpPr>
        <p:spPr>
          <a:xfrm>
            <a:off x="457200" y="1746647"/>
            <a:ext cx="7886700" cy="3364706"/>
          </a:xfrm>
          <a:prstGeom prst="rect">
            <a:avLst/>
          </a:prstGeom>
        </p:spPr>
        <p:style>
          <a:lnRef idx="1">
            <a:schemeClr val="accent5"/>
          </a:lnRef>
          <a:fillRef idx="2">
            <a:schemeClr val="accent5"/>
          </a:fillRef>
          <a:effectRef idx="1">
            <a:schemeClr val="accent5"/>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dk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dk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dk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dk1"/>
                </a:solidFill>
                <a:latin typeface="+mn-lt"/>
                <a:ea typeface="+mn-ea"/>
                <a:cs typeface="+mn-cs"/>
              </a:defRPr>
            </a:lvl9pPr>
          </a:lstStyle>
          <a:p>
            <a:pPr marL="139700" indent="0">
              <a:buClrTx/>
              <a:buFont typeface="Arial" pitchFamily="34" charset="0"/>
              <a:buNone/>
            </a:pPr>
            <a:r>
              <a:rPr lang="ru-RU" sz="1800">
                <a:latin typeface="Times New Roman" panose="02020603050405020304" pitchFamily="18" charset="0"/>
                <a:cs typeface="Times New Roman" panose="02020603050405020304" pitchFamily="18" charset="0"/>
              </a:rPr>
              <a:t>Әр-бір пайда болған проблема, өзімен бірге шешімін де туғызады. Тек оны оңтайлы табуға тырысу керек. Сол секілді ұйымдарда туындайтын әр-түрі проблемаларды әріптестер оң әсерлерін пайдалана отырып шешкендері дұрыс. Себебі пайда болған проблеманың ұйым үшін теріс әсерлері де көп. Ондай әсерлерге жол берей, әріптестер әр қашан екі жақты оңтайлылықты ойлап, шешкендері дұрыс.</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343128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TotalTime>
  <Words>1149</Words>
  <Application>Microsoft Office PowerPoint</Application>
  <PresentationFormat>Экран (4:3)</PresentationFormat>
  <Paragraphs>49</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6-дәріс Қақтығыстағы мінез-құлықты басқарудың    негізгі моделі және  ұсыныстар.</vt:lpstr>
      <vt:lpstr> Қақтығыстағы мінез-құлықтың үш негізгі моделі және субъектілердің сәйкес түрлері бар. </vt:lpstr>
      <vt:lpstr>Қақтығыс жағдайындағы мінез-құлықтың бес негізгі стратегиясы бар.</vt:lpstr>
      <vt:lpstr>Қақтығыс кезінде ойлаушы және сезімтал тип өзін қалай ұстайды?</vt:lpstr>
      <vt:lpstr>Слайд 5</vt:lpstr>
      <vt:lpstr>Слайд 6</vt:lpstr>
      <vt:lpstr>Қорытынды</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КОНФЛИКТІНІҢ ТҮРЛЕРІ ЖӘНЕ ҚОНФЛИКТТЕРДІ БАСҚАРУ</dc:title>
  <dc:creator>zero01</dc:creator>
  <cp:lastModifiedBy>Lenovo</cp:lastModifiedBy>
  <cp:revision>15</cp:revision>
  <dcterms:created xsi:type="dcterms:W3CDTF">2021-12-08T09:58:59Z</dcterms:created>
  <dcterms:modified xsi:type="dcterms:W3CDTF">2022-01-18T17:13:51Z</dcterms:modified>
</cp:coreProperties>
</file>